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659" r:id="rId5"/>
    <p:sldId id="661" r:id="rId6"/>
    <p:sldId id="664" r:id="rId7"/>
    <p:sldId id="685" r:id="rId8"/>
    <p:sldId id="687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66FF"/>
    <a:srgbClr val="DC202E"/>
    <a:srgbClr val="F2F2F2"/>
    <a:srgbClr val="E0E0E0"/>
    <a:srgbClr val="FFFFFF"/>
    <a:srgbClr val="C0C0C0"/>
    <a:srgbClr val="A0A0A0"/>
    <a:srgbClr val="707070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598721-3323-42CB-96FB-C6D7D9D206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2FF977-0234-4542-94AE-376F45A8E7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CFF9-B101-4D5A-AE5F-81BC4D91C170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DC7A7-567A-4A18-A303-6ED5E91C67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55533-4890-43A5-8A14-C9DE3F2561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57C73-0239-4725-8F06-3E607150B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5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AA0C4-695F-4136-A1C4-C28E233376CC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0284F-7E88-4545-9BB2-221688BE3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7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000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30238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7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+ P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2019300"/>
          </a:xfrm>
        </p:spPr>
        <p:txBody>
          <a:bodyPr tIns="0" anchor="t"/>
          <a:lstStyle>
            <a:lvl1pPr algn="l"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892017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9811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b="1">
                <a:latin typeface="+mn-lt"/>
              </a:defRPr>
            </a:lvl1pPr>
          </a:lstStyle>
          <a:p>
            <a:fld id="{D105F950-05EE-42A4-8FEF-DE33869804CE}" type="datetime4">
              <a:rPr lang="en-US" smtClean="0"/>
              <a:t>March 10, 2025</a:t>
            </a:fld>
            <a:endParaRPr lang="en-US" dirty="0"/>
          </a:p>
        </p:txBody>
      </p:sp>
      <p:pic>
        <p:nvPicPr>
          <p:cNvPr id="8" name="Graphic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D926425-8E0A-4F19-95F9-2CCCC40F83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9658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D926425-8E0A-4F19-95F9-2CCCC40F8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94E27FC-0EBE-49F1-BF4C-F70FB47B78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299"/>
            <a:ext cx="11201401" cy="615553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 wrap="square"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2400"/>
            </a:lvl1pPr>
            <a:lvl2pPr marL="457200" indent="0">
              <a:defRPr sz="2400"/>
            </a:lvl2pPr>
            <a:lvl3pPr marL="685800" indent="-228600">
              <a:defRPr sz="2000"/>
            </a:lvl3pPr>
            <a:lvl4pPr marL="1028700" indent="-228600">
              <a:defRPr sz="1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 wrap="square"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2400"/>
            </a:lvl1pPr>
            <a:lvl2pPr marL="457200" indent="0">
              <a:defRPr sz="2400"/>
            </a:lvl2pPr>
            <a:lvl3pPr marL="685800" indent="-228600">
              <a:defRPr sz="2000"/>
            </a:lvl3pPr>
            <a:lvl4pPr marL="1028700" indent="-228600">
              <a:defRPr sz="1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756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8382001" cy="5372100"/>
          </a:xfrm>
        </p:spPr>
        <p:txBody>
          <a:bodyPr tIns="0"/>
          <a:lstStyle>
            <a:lvl1pPr>
              <a:lnSpc>
                <a:spcPct val="90000"/>
              </a:lnSpc>
              <a:defRPr sz="8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4A2922BA-AA7B-49A4-BAC5-FF5A045498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Honeywell Confidential - ©2021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12632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2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 userDrawn="1">
          <p15:clr>
            <a:srgbClr val="FBAE40"/>
          </p15:clr>
        </p15:guide>
        <p15:guide id="2" pos="39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26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409700"/>
            <a:ext cx="11201401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47401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297680"/>
          </a:xfrm>
        </p:spPr>
        <p:txBody>
          <a:bodyPr/>
          <a:lstStyle>
            <a:lvl3pPr>
              <a:buClr>
                <a:schemeClr val="tx1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0DF29E-4A6C-4505-AA49-6B64388E139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411510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 userDrawn="1">
          <p15:clr>
            <a:srgbClr val="FBAE40"/>
          </p15:clr>
        </p15:guide>
        <p15:guide id="3" pos="39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29768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64076E-2966-4D1B-8F30-6885CA148AF4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83306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86200"/>
            <a:ext cx="5372100" cy="1747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2327" y="3886200"/>
            <a:ext cx="5372100" cy="1747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B90B35-A8E2-43F4-9EE2-F7A3C794C84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300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84682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3429000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1409701"/>
            <a:ext cx="3429000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1409701"/>
            <a:ext cx="3429000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52E914-DA92-4DFE-9C16-9F269B1910FB}"/>
              </a:ext>
            </a:extLst>
          </p:cNvPr>
          <p:cNvGrpSpPr/>
          <p:nvPr userDrawn="1"/>
        </p:nvGrpSpPr>
        <p:grpSpPr>
          <a:xfrm>
            <a:off x="4152917" y="1410881"/>
            <a:ext cx="3886234" cy="4344840"/>
            <a:chOff x="4152917" y="1410880"/>
            <a:chExt cx="3886234" cy="446227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9AC965-3DBE-47AE-81C0-8C23B370263F}"/>
                </a:ext>
              </a:extLst>
            </p:cNvPr>
            <p:cNvCxnSpPr/>
            <p:nvPr userDrawn="1"/>
          </p:nvCxnSpPr>
          <p:spPr>
            <a:xfrm>
              <a:off x="4152917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5B345D-6ECD-4B25-B741-D306ED291B90}"/>
                </a:ext>
              </a:extLst>
            </p:cNvPr>
            <p:cNvCxnSpPr/>
            <p:nvPr userDrawn="1"/>
          </p:nvCxnSpPr>
          <p:spPr>
            <a:xfrm>
              <a:off x="8039151" y="1410881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697456D-818A-4FA7-9322-10ECC2C0575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73154"/>
            <a:ext cx="12192000" cy="489546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728260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86200"/>
            <a:ext cx="34290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3886200"/>
            <a:ext cx="34290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3886200"/>
            <a:ext cx="34290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4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CAE0181-37B5-43E5-A82A-CDD053C29C6C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40671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+ P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2019300"/>
          </a:xfrm>
        </p:spPr>
        <p:txBody>
          <a:bodyPr tIns="0" anchor="t"/>
          <a:lstStyle>
            <a:lvl1pPr algn="l">
              <a:lnSpc>
                <a:spcPct val="8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892017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8668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27A3D956-E391-41FE-BC3D-8A5C91DE06B1}" type="datetime4">
              <a:rPr lang="en-US" smtClean="0"/>
              <a:t>March 10, 2025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19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2459736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8" y="1409701"/>
            <a:ext cx="2459736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6" y="1409701"/>
            <a:ext cx="2459736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1409701"/>
            <a:ext cx="2459736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4793E8-8AA5-49D1-B431-8FD8310103FA}"/>
              </a:ext>
            </a:extLst>
          </p:cNvPr>
          <p:cNvGrpSpPr/>
          <p:nvPr userDrawn="1"/>
        </p:nvGrpSpPr>
        <p:grpSpPr>
          <a:xfrm>
            <a:off x="3182137" y="1410880"/>
            <a:ext cx="5827876" cy="4344686"/>
            <a:chOff x="3182137" y="1410880"/>
            <a:chExt cx="5827876" cy="446227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38375F-017C-4D3C-98B0-0B49D2AAE3BA}"/>
                </a:ext>
              </a:extLst>
            </p:cNvPr>
            <p:cNvCxnSpPr/>
            <p:nvPr userDrawn="1"/>
          </p:nvCxnSpPr>
          <p:spPr>
            <a:xfrm>
              <a:off x="3182137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52EB66-0BC5-4D65-9873-7791F0C2A2E0}"/>
                </a:ext>
              </a:extLst>
            </p:cNvPr>
            <p:cNvCxnSpPr/>
            <p:nvPr userDrawn="1"/>
          </p:nvCxnSpPr>
          <p:spPr>
            <a:xfrm>
              <a:off x="6096075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A66CFF-0E1D-4769-AC5A-FFCF982704C6}"/>
                </a:ext>
              </a:extLst>
            </p:cNvPr>
            <p:cNvCxnSpPr/>
            <p:nvPr userDrawn="1"/>
          </p:nvCxnSpPr>
          <p:spPr>
            <a:xfrm>
              <a:off x="9010013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90AB464-576C-4A33-966B-DD17FE4C418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174024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657600"/>
            <a:ext cx="2459736" cy="20116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7" y="3657600"/>
            <a:ext cx="2459736" cy="20116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4" y="3657600"/>
            <a:ext cx="2459736" cy="20116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3657600"/>
            <a:ext cx="2459736" cy="20116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30F8805-7C7A-42C7-AA78-A838FC7ADE60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880525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0"/>
            <a:ext cx="5372100" cy="2020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0"/>
            <a:ext cx="5372100" cy="2020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666371"/>
            <a:ext cx="5372100" cy="2020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666371"/>
            <a:ext cx="5372100" cy="2020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FA7B3DE-C704-4D6A-9148-C2EE51AB955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4996"/>
            <a:ext cx="12192000" cy="497704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89325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D64B098-3BC3-46B7-9278-55E699AD37C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578199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95A6AF-DA14-4AA2-80B8-C7ACE12804E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990648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89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63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4577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9734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2327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5447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9AC965-3DBE-47AE-81C0-8C23B370263F}"/>
              </a:ext>
            </a:extLst>
          </p:cNvPr>
          <p:cNvCxnSpPr/>
          <p:nvPr userDrawn="1"/>
        </p:nvCxnSpPr>
        <p:spPr>
          <a:xfrm>
            <a:off x="415291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5B345D-6ECD-4B25-B741-D306ED291B90}"/>
              </a:ext>
            </a:extLst>
          </p:cNvPr>
          <p:cNvCxnSpPr/>
          <p:nvPr userDrawn="1"/>
        </p:nvCxnSpPr>
        <p:spPr>
          <a:xfrm>
            <a:off x="8039151" y="1410881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056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1AD5E1-596F-44FE-BB24-7F1520D02E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5125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1AD5E1-596F-44FE-BB24-7F1520D02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591A3BB-35C0-46F1-913B-1F85EECFAB4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1354217"/>
          </a:xfrm>
        </p:spPr>
        <p:txBody>
          <a:bodyPr tIns="0" anchor="t">
            <a:sp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677108"/>
          </a:xfrm>
        </p:spPr>
        <p:txBody>
          <a:bodyPr tIns="0" bIns="18288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8668"/>
            <a:ext cx="2743200" cy="24622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5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4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9828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8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6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38375F-017C-4D3C-98B0-0B49D2AAE3BA}"/>
              </a:ext>
            </a:extLst>
          </p:cNvPr>
          <p:cNvCxnSpPr/>
          <p:nvPr userDrawn="1"/>
        </p:nvCxnSpPr>
        <p:spPr>
          <a:xfrm>
            <a:off x="318213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52EB66-0BC5-4D65-9873-7791F0C2A2E0}"/>
              </a:ext>
            </a:extLst>
          </p:cNvPr>
          <p:cNvCxnSpPr/>
          <p:nvPr userDrawn="1"/>
        </p:nvCxnSpPr>
        <p:spPr>
          <a:xfrm>
            <a:off x="6096075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A66CFF-0E1D-4769-AC5A-FFCF982704C6}"/>
              </a:ext>
            </a:extLst>
          </p:cNvPr>
          <p:cNvCxnSpPr/>
          <p:nvPr userDrawn="1"/>
        </p:nvCxnSpPr>
        <p:spPr>
          <a:xfrm>
            <a:off x="9010013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78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[Footer, 10pt Arial]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7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4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4716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321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teen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6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300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2327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076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369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E9B699-079A-4F7A-A636-380F3609344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4076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01885D-5D62-448F-BC24-63F385C4856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369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95299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409341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23383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237662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95299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9341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23383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237662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325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98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07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95299" y="495300"/>
            <a:ext cx="6096000" cy="243759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88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br>
              <a:rPr kumimoji="0" lang="en-US" sz="88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88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endParaRPr lang="en-US" sz="8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8847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5991124" y="1000125"/>
            <a:ext cx="1161" cy="5154869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9788" y="357810"/>
            <a:ext cx="10657769" cy="49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FF534-702D-4073-8802-824861BA7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709787" y="1005840"/>
            <a:ext cx="5284613" cy="5120640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0"/>
              </a:spcBef>
              <a:spcAft>
                <a:spcPts val="200"/>
              </a:spcAft>
              <a:defRPr/>
            </a:lvl1pPr>
            <a:lvl2pPr marL="502920">
              <a:spcBef>
                <a:spcPts val="0"/>
              </a:spcBef>
              <a:spcAft>
                <a:spcPts val="200"/>
              </a:spcAft>
              <a:defRPr/>
            </a:lvl2pPr>
            <a:lvl3pPr marL="685800">
              <a:spcBef>
                <a:spcPts val="0"/>
              </a:spcBef>
              <a:spcAft>
                <a:spcPts val="200"/>
              </a:spcAft>
              <a:defRPr/>
            </a:lvl3pPr>
            <a:lvl4pPr marL="91440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9"/>
          </p:nvPr>
        </p:nvSpPr>
        <p:spPr>
          <a:xfrm>
            <a:off x="6129867" y="1005840"/>
            <a:ext cx="5284613" cy="5120640"/>
          </a:xfrm>
          <a:prstGeom prst="rect">
            <a:avLst/>
          </a:prstGeom>
        </p:spPr>
        <p:txBody>
          <a:bodyPr/>
          <a:lstStyle>
            <a:lvl1pPr marL="274320">
              <a:spcBef>
                <a:spcPts val="0"/>
              </a:spcBef>
              <a:spcAft>
                <a:spcPts val="200"/>
              </a:spcAft>
              <a:defRPr/>
            </a:lvl1pPr>
            <a:lvl2pPr marL="502920">
              <a:spcBef>
                <a:spcPts val="0"/>
              </a:spcBef>
              <a:spcAft>
                <a:spcPts val="200"/>
              </a:spcAft>
              <a:defRPr/>
            </a:lvl2pPr>
            <a:lvl3pPr marL="685800">
              <a:spcBef>
                <a:spcPts val="0"/>
              </a:spcBef>
              <a:spcAft>
                <a:spcPts val="200"/>
              </a:spcAft>
              <a:defRPr/>
            </a:lvl3pPr>
            <a:lvl4pPr marL="91440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97280" indent="-173736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411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35" y="357189"/>
            <a:ext cx="10803467" cy="498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BDE7-D525-4DB0-8C10-AE955DF1FA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5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65922E2-F175-43A5-BEF3-3E987A9397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6457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65922E2-F175-43A5-BEF3-3E987A9397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EF15769-D396-4F8C-B263-C2330A1F8F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7FEED254-594A-4DEF-B14F-BB320B35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14B37AE-D376-4803-909C-43B768E77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0164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C3E13D1-E94F-4B4D-83D6-B5F06339C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0328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7BAA9-D280-435E-831E-F80E2AAA1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00656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8319823-0FB9-4E89-AEE4-CE31D9649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0492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429001"/>
            <a:ext cx="11201400" cy="1354217"/>
          </a:xfrm>
        </p:spPr>
        <p:txBody>
          <a:bodyPr tIns="0" anchor="t">
            <a:sp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874170"/>
            <a:ext cx="2819400" cy="677108"/>
          </a:xfrm>
        </p:spPr>
        <p:txBody>
          <a:bodyPr tIns="0" bIns="18288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7300" y="4800601"/>
            <a:ext cx="2819400" cy="24622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r"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43BEBD-56B2-42F2-A52E-ADB299D805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1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024" userDrawn="1">
          <p15:clr>
            <a:srgbClr val="FBAE40"/>
          </p15:clr>
        </p15:guide>
        <p15:guide id="3" orient="horz" pos="1896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9715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09700"/>
            <a:ext cx="8382000" cy="2438401"/>
          </a:xfrm>
        </p:spPr>
        <p:txBody>
          <a:bodyPr tIns="0" anchor="t"/>
          <a:lstStyle>
            <a:lvl1pPr>
              <a:lnSpc>
                <a:spcPct val="100000"/>
              </a:lnSpc>
              <a:defRPr lang="en-US" sz="4400" b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848101"/>
            <a:ext cx="5600700" cy="2019300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54CFFDD-05DC-402C-8089-120C9C2FE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4647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9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1C84CC1-84B5-4D26-AEDB-357857ECF4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2104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1C84CC1-84B5-4D26-AEDB-357857ECF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C1BFB45-C43D-4713-A656-53090907DA3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11700254" cy="677108"/>
          </a:xfrm>
        </p:spPr>
        <p:txBody>
          <a:bodyPr wrap="square" tIns="0" anchor="t">
            <a:spAutoFit/>
          </a:bodyPr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5105400"/>
            <a:ext cx="2702663" cy="492443"/>
          </a:xfrm>
        </p:spPr>
        <p:txBody>
          <a:bodyPr wrap="none" tIns="18288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237" y="6464744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271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 userDrawn="1">
          <p15:clr>
            <a:srgbClr val="FBAE40"/>
          </p15:clr>
        </p15:guide>
        <p15:guide id="2" pos="559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8382000" cy="1257301"/>
          </a:xfrm>
        </p:spPr>
        <p:txBody>
          <a:bodyPr tIns="0" anchor="t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5105400"/>
            <a:ext cx="2702663" cy="492443"/>
          </a:xfrm>
        </p:spPr>
        <p:txBody>
          <a:bodyPr wrap="none" tIns="18288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0D7819A-630E-44DC-929F-933490774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189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6C7584E-D951-44B3-B6A7-50BBD18EEA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6378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B80078C-A569-4E2A-801C-5381A518F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2756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DF5146-688C-4FB5-8042-A8DDBF6B6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4567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4647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2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29001"/>
            <a:ext cx="8382000" cy="1447799"/>
          </a:xfrm>
        </p:spPr>
        <p:txBody>
          <a:bodyPr tIns="0" anchor="t"/>
          <a:lstStyle>
            <a:lvl1pPr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876800"/>
            <a:ext cx="8382000" cy="492443"/>
          </a:xfrm>
        </p:spPr>
        <p:txBody>
          <a:bodyPr tIns="18288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4647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7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large Ic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A779350-F79E-4670-8766-69328892C4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6044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A779350-F79E-4670-8766-69328892C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30627E3-1DA9-4C85-BDEE-E3FA68038BF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09699"/>
            <a:ext cx="7848600" cy="1354217"/>
          </a:xfrm>
        </p:spPr>
        <p:txBody>
          <a:bodyPr wrap="square" tIns="0" anchor="t">
            <a:spAutoFit/>
          </a:bodyPr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848101"/>
            <a:ext cx="5600700" cy="307777"/>
          </a:xfrm>
        </p:spPr>
        <p:txBody>
          <a:bodyPr tIns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237" y="64647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92A7798-F3DB-43C4-B103-4253CC2C0E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274368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4" imgW="347" imgH="348" progId="TCLayout.ActiveDocument.1">
                  <p:embed/>
                </p:oleObj>
              </mc:Choice>
              <mc:Fallback>
                <p:oleObj name="think-cell Slide" r:id="rId4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92A7798-F3DB-43C4-B103-4253CC2C0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9442B51-3222-4383-9C98-1E5D34F0910A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431E2-DC1C-4926-9681-B5EB493C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11201401" cy="4191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B30FB-4B8F-4B77-AC4C-E2E31B214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1409700"/>
            <a:ext cx="11201401" cy="4457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1868-C853-40C5-8660-D23F908B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755" y="6480164"/>
            <a:ext cx="496945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 b="1"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D7686E33-694A-4833-A47B-FAB757D253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Honeywell Confidential - ©2021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6146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675" r:id="rId3"/>
    <p:sldLayoutId id="2147483679" r:id="rId4"/>
    <p:sldLayoutId id="2147483651" r:id="rId5"/>
    <p:sldLayoutId id="2147483666" r:id="rId6"/>
    <p:sldLayoutId id="2147483667" r:id="rId7"/>
    <p:sldLayoutId id="2147483673" r:id="rId8"/>
    <p:sldLayoutId id="2147483674" r:id="rId9"/>
    <p:sldLayoutId id="2147483678" r:id="rId10"/>
    <p:sldLayoutId id="2147483665" r:id="rId11"/>
    <p:sldLayoutId id="2147483657" r:id="rId12"/>
    <p:sldLayoutId id="2147483670" r:id="rId13"/>
    <p:sldLayoutId id="2147483650" r:id="rId14"/>
    <p:sldLayoutId id="2147483656" r:id="rId15"/>
    <p:sldLayoutId id="2147483664" r:id="rId16"/>
    <p:sldLayoutId id="2147483661" r:id="rId17"/>
    <p:sldLayoutId id="2147483658" r:id="rId18"/>
    <p:sldLayoutId id="2147483662" r:id="rId19"/>
    <p:sldLayoutId id="2147483659" r:id="rId20"/>
    <p:sldLayoutId id="2147483663" r:id="rId21"/>
    <p:sldLayoutId id="2147483660" r:id="rId22"/>
    <p:sldLayoutId id="2147483654" r:id="rId23"/>
    <p:sldLayoutId id="2147483655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10" r:id="rId37"/>
    <p:sldLayoutId id="2147483712" r:id="rId38"/>
    <p:sldLayoutId id="2147483713" r:id="rId39"/>
    <p:sldLayoutId id="2147483714" r:id="rId4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>
            <a:lumMod val="2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74725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C5C5C"/>
        </a:buClr>
        <a:buFont typeface="Arial" panose="020B0604020202020204" pitchFamily="34" charset="0"/>
        <a:buChar char="‒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9FCC3B"/>
          </p15:clr>
        </p15:guide>
        <p15:guide id="3" orient="horz" pos="312" userDrawn="1">
          <p15:clr>
            <a:srgbClr val="9FCC3B"/>
          </p15:clr>
        </p15:guide>
        <p15:guide id="4" orient="horz" pos="4008" userDrawn="1">
          <p15:clr>
            <a:srgbClr val="FDE53C"/>
          </p15:clr>
        </p15:guide>
        <p15:guide id="6" pos="7368" userDrawn="1">
          <p15:clr>
            <a:srgbClr val="9FCC3B"/>
          </p15:clr>
        </p15:guide>
        <p15:guide id="7" orient="horz" pos="3696" userDrawn="1">
          <p15:clr>
            <a:srgbClr val="9FCC3B"/>
          </p15:clr>
        </p15:guide>
        <p15:guide id="9" orient="horz" pos="576" userDrawn="1">
          <p15:clr>
            <a:srgbClr val="9FCC3B"/>
          </p15:clr>
        </p15:guide>
        <p15:guide id="10" orient="horz" pos="888" userDrawn="1">
          <p15:clr>
            <a:srgbClr val="9FCC3B"/>
          </p15:clr>
        </p15:guide>
        <p15:guide id="11" orient="horz" pos="2304" userDrawn="1">
          <p15:clr>
            <a:srgbClr val="9FCC3B"/>
          </p15:clr>
        </p15:guide>
        <p15:guide id="12" userDrawn="1">
          <p15:clr>
            <a:srgbClr val="000000"/>
          </p15:clr>
        </p15:guide>
        <p15:guide id="13" pos="7680" userDrawn="1">
          <p15:clr>
            <a:srgbClr val="000000"/>
          </p15:clr>
        </p15:guide>
        <p15:guide id="14" orient="horz" userDrawn="1">
          <p15:clr>
            <a:srgbClr val="000000"/>
          </p15:clr>
        </p15:guide>
        <p15:guide id="15" orient="horz" pos="4320" userDrawn="1">
          <p15:clr>
            <a:srgbClr val="000000"/>
          </p15:clr>
        </p15:guide>
        <p15:guide id="16" pos="31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4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fenseandspaceoverview_cover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1340"/>
            <a:ext cx="9144000" cy="6855898"/>
          </a:xfrm>
          <a:prstGeom prst="rect">
            <a:avLst/>
          </a:prstGeom>
        </p:spPr>
      </p:pic>
      <p:pic>
        <p:nvPicPr>
          <p:cNvPr id="2051" name="Picture 2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8664" y="6046788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62979" y="4824356"/>
            <a:ext cx="59643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0" tIns="45670" rIns="91340" bIns="45670" anchor="ctr"/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2000" b="1" dirty="0"/>
              <a:t>Supplier Contributions Review Board Meeting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dirty="0"/>
              <a:t>July 22, 2024</a:t>
            </a:r>
          </a:p>
        </p:txBody>
      </p:sp>
      <p:sp>
        <p:nvSpPr>
          <p:cNvPr id="3" name="BJPseudoFooter"/>
          <p:cNvSpPr txBox="1"/>
          <p:nvPr>
            <p:custDataLst>
              <p:tags r:id="rId1"/>
            </p:custDataLst>
          </p:nvPr>
        </p:nvSpPr>
        <p:spPr>
          <a:xfrm>
            <a:off x="1651000" y="6645246"/>
            <a:ext cx="8890000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7F7F7F"/>
                </a:solidFill>
                <a:latin typeface="Arial" panose="020B0604020202020204" pitchFamily="34" charset="0"/>
              </a:rPr>
              <a:t>Honeywell Internal</a:t>
            </a:r>
            <a:endParaRPr lang="en-US" sz="7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B95BD4E-F2A9-468D-BF71-75088BC5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Meeting Agenda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D96E6D42-EAF0-1503-2BA9-C36004B9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B94EC18-1D2B-4535-B738-0E53AFE26620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05F505-C8ED-B5A6-0E45-BC7C85E7D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r>
              <a:rPr lang="en-US" dirty="0"/>
              <a:t>Supplier Contributions Defined</a:t>
            </a:r>
          </a:p>
          <a:p>
            <a:pPr marL="514350" indent="-514350">
              <a:buAutoNum type="romanUcPeriod"/>
            </a:pPr>
            <a:r>
              <a:rPr lang="en-US" dirty="0"/>
              <a:t>Pre &amp; Current SC Revision Process</a:t>
            </a:r>
          </a:p>
          <a:p>
            <a:pPr marL="514350" indent="-514350">
              <a:buAutoNum type="romanUcPeriod"/>
            </a:pPr>
            <a:r>
              <a:rPr lang="en-US" dirty="0"/>
              <a:t>SC Roadmap</a:t>
            </a:r>
          </a:p>
          <a:p>
            <a:pPr marL="514350" indent="-514350">
              <a:buAutoNum type="romanUcPeriod"/>
            </a:pPr>
            <a:r>
              <a:rPr lang="en-US" dirty="0"/>
              <a:t>SCRBM Walkthrough</a:t>
            </a:r>
          </a:p>
          <a:p>
            <a:endParaRPr lang="en-US" dirty="0"/>
          </a:p>
          <a:p>
            <a:pPr marL="514350" indent="-514350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6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82DF9-DA8D-446F-906E-ED934015E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299"/>
            <a:ext cx="11201401" cy="61555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Supplier Contributions Defined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2928D4-7D9C-4890-7213-7557FE20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 wrap="square">
            <a:normAutofit/>
          </a:bodyPr>
          <a:lstStyle/>
          <a:p>
            <a:pPr>
              <a:lnSpc>
                <a:spcPct val="90000"/>
              </a:lnSpc>
              <a:buFont typeface="+mj-lt"/>
              <a:buAutoNum type="romanUcPeriod"/>
            </a:pPr>
            <a:r>
              <a:rPr lang="en-US" sz="1900" dirty="0"/>
              <a:t>The Supplier Contributions team is established to review solicitations in order to identify any rebates, allowances, and credits received by contractors; report, and support the remittance of credits and/or refunds to the U.S. Government </a:t>
            </a:r>
          </a:p>
          <a:p>
            <a:pPr>
              <a:lnSpc>
                <a:spcPct val="90000"/>
              </a:lnSpc>
              <a:buFont typeface="+mj-lt"/>
              <a:buAutoNum type="romanUcPeriod"/>
            </a:pPr>
            <a:r>
              <a:rPr lang="en-US" sz="1900" dirty="0"/>
              <a:t>The Supplier Contributions team approves or rejects solicitations to use any item that meets thee supplier contribution criteria as outlined by AP-1814.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51B1B-7430-43DD-9DFB-9C5D7C84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755" y="6480164"/>
            <a:ext cx="496945" cy="23761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B94EC18-1D2B-4535-B738-0E53AFE2662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0" name="Content Placeholder 9" descr="Business handshake">
            <a:extLst>
              <a:ext uri="{FF2B5EF4-FFF2-40B4-BE49-F238E27FC236}">
                <a16:creationId xmlns:a16="http://schemas.microsoft.com/office/drawing/2014/main" id="{E4FC55D2-A3B3-4BF3-1579-9DDB1042EF3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600" y="1409701"/>
            <a:ext cx="5372100" cy="4457700"/>
          </a:xfrm>
          <a:noFill/>
        </p:spPr>
      </p:pic>
    </p:spTree>
    <p:extLst>
      <p:ext uri="{BB962C8B-B14F-4D97-AF65-F5344CB8AC3E}">
        <p14:creationId xmlns:p14="http://schemas.microsoft.com/office/powerpoint/2010/main" val="125254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82DF9-DA8D-446F-906E-ED934015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Supplier Contributions Comparison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2928D4-7D9C-4890-7213-7557FE206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1600" dirty="0"/>
              <a:t>Prior to Defined SC Process</a:t>
            </a:r>
          </a:p>
          <a:p>
            <a:pPr algn="ctr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Undefined Workflow.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Communication delays, gaps, and work stops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Inconsistent supplier contributions Inbox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Delayed Financial Verification.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Expired Buyer trainings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sz="1600" dirty="0"/>
          </a:p>
          <a:p>
            <a:endParaRPr lang="en-US" sz="1600" dirty="0"/>
          </a:p>
          <a:p>
            <a:pPr algn="ctr"/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51B1B-7430-43DD-9DFB-9C5D7C84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772C16-5D3B-40A6-088B-C575C81D0CB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en-US" sz="1600" dirty="0"/>
              <a:t>Current SC Process</a:t>
            </a:r>
          </a:p>
          <a:p>
            <a:pPr algn="ctr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Defined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Cross-Functional Teams synchronization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Finance Verification Form developed (AF-1373).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Improved tracking of pre-solicited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130006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E20FC3-BE39-7700-90D9-B7329BA7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Supplier Contributions Roadmap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FB12A-C9F8-021A-648B-0CAC914C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C19132-42ED-ECBE-3188-32CB5E171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7D03D12F-87DA-88A0-3952-DC726D868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27" y="1409700"/>
            <a:ext cx="1718945" cy="4297363"/>
          </a:xfrm>
        </p:spPr>
      </p:pic>
    </p:spTree>
    <p:extLst>
      <p:ext uri="{BB962C8B-B14F-4D97-AF65-F5344CB8AC3E}">
        <p14:creationId xmlns:p14="http://schemas.microsoft.com/office/powerpoint/2010/main" val="40931261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iBD_zRtehxq3.nt2gD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1ZsHZybwBHB3NFGab2x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nLk4GKOP9sp5oC.qa7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0RIqnIpWd6O6m024g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83vKPsfg2x2WCeucD36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E5zQajOvoTWXTllZwrsg"/>
</p:tagLst>
</file>

<file path=ppt/theme/theme1.xml><?xml version="1.0" encoding="utf-8"?>
<a:theme xmlns:a="http://schemas.openxmlformats.org/drawingml/2006/main" name="Honeywell 2019">
  <a:themeElements>
    <a:clrScheme name="Honeywell 2019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oneywell PowerPoint Template16x9_JAN 2021 pptx" id="{7ADA81F6-60E2-4A9C-A6AC-89701DABC9FB}" vid="{876EB37B-3FE2-44EE-A880-832D139843CE}"/>
    </a:ext>
  </a:extLst>
</a:theme>
</file>

<file path=ppt/theme/theme2.xml><?xml version="1.0" encoding="utf-8"?>
<a:theme xmlns:a="http://schemas.openxmlformats.org/drawingml/2006/main" name="Office Theme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698D0395332428C569D44F6EABB88" ma:contentTypeVersion="7" ma:contentTypeDescription="Create a new document." ma:contentTypeScope="" ma:versionID="eaa52e2916ecdf243763dc7b383a6c8d">
  <xsd:schema xmlns:xsd="http://www.w3.org/2001/XMLSchema" xmlns:xs="http://www.w3.org/2001/XMLSchema" xmlns:p="http://schemas.microsoft.com/office/2006/metadata/properties" xmlns:ns2="6c175040-0e19-4ec5-85c7-8245fd4f8d08" xmlns:ns3="372dfb38-801d-4d0b-8a24-3b7c135fc8bb" targetNamespace="http://schemas.microsoft.com/office/2006/metadata/properties" ma:root="true" ma:fieldsID="45da0fbf6bb0d61f1402fea8808804cb" ns2:_="" ns3:_="">
    <xsd:import namespace="6c175040-0e19-4ec5-85c7-8245fd4f8d08"/>
    <xsd:import namespace="372dfb38-801d-4d0b-8a24-3b7c135fc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75040-0e19-4ec5-85c7-8245fd4f8d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dfb38-801d-4d0b-8a24-3b7c135fc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B03093-A407-49C2-878C-5C4704DB1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175040-0e19-4ec5-85c7-8245fd4f8d08"/>
    <ds:schemaRef ds:uri="372dfb38-801d-4d0b-8a24-3b7c135fc8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A96D48-C214-4F88-BF4C-52E319A5EF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8308AD-929C-4AF1-934C-AD13F105D728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3ab3236-659b-4780-8aeb-c4d048060fe8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d546e5e1-5d42-4630-bacd-c69bfdcbd5e8}" enabled="1" method="Standar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HON-PPT-Template_16x9_JAN 2021</Template>
  <TotalTime>57996</TotalTime>
  <Words>155</Words>
  <Application>Microsoft Office PowerPoint</Application>
  <PresentationFormat>Widescreen</PresentationFormat>
  <Paragraphs>34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Wingdings</vt:lpstr>
      <vt:lpstr>Honeywell 2019</vt:lpstr>
      <vt:lpstr>think-cell Slide</vt:lpstr>
      <vt:lpstr>PowerPoint Presentation</vt:lpstr>
      <vt:lpstr>Meeting Agenda</vt:lpstr>
      <vt:lpstr>Supplier Contributions Defined</vt:lpstr>
      <vt:lpstr>Supplier Contributions Comparison</vt:lpstr>
      <vt:lpstr>Supplier Contributions Roadmap </vt:lpstr>
    </vt:vector>
  </TitlesOfParts>
  <Company>Interpublic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Honeywell  PowerPoint template 2021</dc:title>
  <dc:creator>Thomas, Tyler</dc:creator>
  <cp:lastModifiedBy>Stokes, Marreon</cp:lastModifiedBy>
  <cp:revision>101</cp:revision>
  <dcterms:created xsi:type="dcterms:W3CDTF">2021-07-14T20:14:11Z</dcterms:created>
  <dcterms:modified xsi:type="dcterms:W3CDTF">2025-03-10T15:19:06Z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0x01010021C698D0395332428C569D44F6EABB88</vt:lpwstr>
  </property>
  <property fmtid="{D5CDD505-2E9C-101B-9397-08002B2CF9AE}" pid="3" name="MSIP_Label_d546e5e1-5d42-4630-bacd-c69bfdcbd5e8_Enabled">
    <vt:lpwstr>true</vt:lpwstr>
  </property>
  <property fmtid="{D5CDD505-2E9C-101B-9397-08002B2CF9AE}" pid="4" name="MSIP_Label_d546e5e1-5d42-4630-bacd-c69bfdcbd5e8_SetDate">
    <vt:lpwstr>2021-10-07T19:21:59Z</vt:lpwstr>
  </property>
  <property fmtid="{D5CDD505-2E9C-101B-9397-08002B2CF9AE}" pid="5" name="MSIP_Label_d546e5e1-5d42-4630-bacd-c69bfdcbd5e8_Method">
    <vt:lpwstr>Standard</vt:lpwstr>
  </property>
  <property fmtid="{D5CDD505-2E9C-101B-9397-08002B2CF9AE}" pid="6" name="MSIP_Label_d546e5e1-5d42-4630-bacd-c69bfdcbd5e8_Name">
    <vt:lpwstr>d546e5e1-5d42-4630-bacd-c69bfdcbd5e8</vt:lpwstr>
  </property>
  <property fmtid="{D5CDD505-2E9C-101B-9397-08002B2CF9AE}" pid="7" name="MSIP_Label_d546e5e1-5d42-4630-bacd-c69bfdcbd5e8_SiteId">
    <vt:lpwstr>96ece526-9c7d-48b0-8daf-8b93c90a5d18</vt:lpwstr>
  </property>
  <property fmtid="{D5CDD505-2E9C-101B-9397-08002B2CF9AE}" pid="8" name="MSIP_Label_d546e5e1-5d42-4630-bacd-c69bfdcbd5e8_ActionId">
    <vt:lpwstr>9ff641a5-90b1-445c-a805-e37cd35eb456</vt:lpwstr>
  </property>
  <property fmtid="{D5CDD505-2E9C-101B-9397-08002B2CF9AE}" pid="9" name="MSIP_Label_d546e5e1-5d42-4630-bacd-c69bfdcbd5e8_ContentBits">
    <vt:lpwstr>0</vt:lpwstr>
  </property>
  <property fmtid="{D5CDD505-2E9C-101B-9397-08002B2CF9AE}" pid="10" name="SmartTag">
    <vt:lpwstr>4</vt:lpwstr>
  </property>
</Properties>
</file>